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4" r:id="rId2"/>
  </p:sldMasterIdLst>
  <p:notesMasterIdLst>
    <p:notesMasterId r:id="rId23"/>
  </p:notesMasterIdLst>
  <p:sldIdLst>
    <p:sldId id="256" r:id="rId3"/>
    <p:sldId id="343" r:id="rId4"/>
    <p:sldId id="342" r:id="rId5"/>
    <p:sldId id="326" r:id="rId6"/>
    <p:sldId id="301" r:id="rId7"/>
    <p:sldId id="335" r:id="rId8"/>
    <p:sldId id="323" r:id="rId9"/>
    <p:sldId id="334" r:id="rId10"/>
    <p:sldId id="337" r:id="rId11"/>
    <p:sldId id="338" r:id="rId12"/>
    <p:sldId id="324" r:id="rId13"/>
    <p:sldId id="330" r:id="rId14"/>
    <p:sldId id="331" r:id="rId15"/>
    <p:sldId id="332" r:id="rId16"/>
    <p:sldId id="339" r:id="rId17"/>
    <p:sldId id="340" r:id="rId18"/>
    <p:sldId id="341" r:id="rId19"/>
    <p:sldId id="283" r:id="rId20"/>
    <p:sldId id="333" r:id="rId21"/>
    <p:sldId id="26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9290" autoAdjust="0"/>
  </p:normalViewPr>
  <p:slideViewPr>
    <p:cSldViewPr>
      <p:cViewPr>
        <p:scale>
          <a:sx n="81" d="100"/>
          <a:sy n="81" d="100"/>
        </p:scale>
        <p:origin x="-972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A047E-2C6C-443B-BBE8-4D8C3A2F1BD8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45665-19AC-414C-9AB7-CB46AB0B49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313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45665-19AC-414C-9AB7-CB46AB0B4949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45665-19AC-414C-9AB7-CB46AB0B4949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45665-19AC-414C-9AB7-CB46AB0B4949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D599-BFD1-40DD-A47D-78FBD33EC2A3}" type="datetime1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E53F-BE9B-4EEE-A7DA-35C8B3550230}" type="datetime1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A96C-0501-4940-AF82-679677F50EB1}" type="datetime1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D599-BFD1-40DD-A47D-78FBD33EC2A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556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321D-3139-4DE2-B3B1-F9ACBAC0C21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739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3210-5BD8-4262-A98D-1DF3573980A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202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A906-6758-491A-AC30-CA25B2D66CF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604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23E0-B262-49E8-9F92-8E25E54E301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481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2ABB-1F45-406F-A6B3-C048EAECAA9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4398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8993-3AB5-4FA1-9B05-A75CA23A90B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6073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3013-AA0E-49B7-91C5-20100FAA700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108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321D-3139-4DE2-B3B1-F9ACBAC0C210}" type="datetime1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3B7A-C271-4BDD-970A-EBE8B0B1A3C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4292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E53F-BE9B-4EEE-A7DA-35C8B355023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3350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A96C-0501-4940-AF82-679677F50EB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343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3210-5BD8-4262-A98D-1DF3573980A0}" type="datetime1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A906-6758-491A-AC30-CA25B2D66CFB}" type="datetime1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23E0-B262-49E8-9F92-8E25E54E3016}" type="datetime1">
              <a:rPr lang="ru-RU" smtClean="0"/>
              <a:pPr/>
              <a:t>23.04.2020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2ABB-1F45-406F-A6B3-C048EAECAA9D}" type="datetime1">
              <a:rPr lang="ru-RU" smtClean="0"/>
              <a:pPr/>
              <a:t>23.04.2020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8993-3AB5-4FA1-9B05-A75CA23A90B3}" type="datetime1">
              <a:rPr lang="ru-RU" smtClean="0"/>
              <a:pPr/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3013-AA0E-49B7-91C5-20100FAA7009}" type="datetime1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3B7A-C271-4BDD-970A-EBE8B0B1A3C3}" type="datetime1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F3876-B2A6-4604-8DDF-C7590FA24C28}" type="datetime1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F3876-B2A6-4604-8DDF-C7590FA24C2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39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4610" y="2132856"/>
            <a:ext cx="8270805" cy="18002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GB" sz="3100" b="1" cap="all" dirty="0" smtClean="0"/>
              <a:t/>
            </a:r>
            <a:br>
              <a:rPr lang="en-GB" sz="3100" b="1" cap="all" dirty="0" smtClean="0"/>
            </a:br>
            <a:r>
              <a:rPr lang="ru-RU" sz="2900" b="1" cap="all" dirty="0" smtClean="0"/>
              <a:t>Субъективный </a:t>
            </a:r>
            <a:r>
              <a:rPr lang="ru-RU" sz="2900" b="1" cap="all" dirty="0"/>
              <a:t>взгляд женщин на</a:t>
            </a:r>
            <a:r>
              <a:rPr lang="en-US" sz="2900" b="1" cap="all" dirty="0"/>
              <a:t> </a:t>
            </a:r>
            <a:r>
              <a:rPr lang="ru-RU" sz="2900" b="1" cap="all" dirty="0" smtClean="0"/>
              <a:t/>
            </a:r>
            <a:br>
              <a:rPr lang="ru-RU" sz="2900" b="1" cap="all" dirty="0" smtClean="0"/>
            </a:br>
            <a:r>
              <a:rPr lang="en-US" sz="2900" b="1" cap="all" dirty="0" smtClean="0"/>
              <a:t>work-life </a:t>
            </a:r>
            <a:r>
              <a:rPr lang="en-US" sz="2900" b="1" cap="all" dirty="0"/>
              <a:t>balance </a:t>
            </a:r>
            <a:r>
              <a:rPr lang="ru-RU" sz="2900" b="1" cap="all" dirty="0" smtClean="0"/>
              <a:t/>
            </a:r>
            <a:br>
              <a:rPr lang="ru-RU" sz="2900" b="1" cap="all" dirty="0" smtClean="0"/>
            </a:br>
            <a:r>
              <a:rPr lang="ru-RU" sz="2900" b="1" cap="all" dirty="0" smtClean="0"/>
              <a:t>в </a:t>
            </a:r>
            <a:r>
              <a:rPr lang="ru-RU" sz="2900" b="1" cap="all" dirty="0"/>
              <a:t>координатах дистанционной занятости </a:t>
            </a:r>
            <a:br>
              <a:rPr lang="ru-RU" sz="2900" b="1" cap="all" dirty="0"/>
            </a:br>
            <a:endParaRPr lang="ru-RU" sz="2900" b="1" cap="all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87434" y="4437112"/>
            <a:ext cx="6096885" cy="2857496"/>
          </a:xfrm>
        </p:spPr>
        <p:txBody>
          <a:bodyPr>
            <a:normAutofit/>
          </a:bodyPr>
          <a:lstStyle/>
          <a:p>
            <a:pPr lvl="0" algn="l" fontAlgn="base">
              <a:spcAft>
                <a:spcPct val="0"/>
              </a:spcAft>
            </a:pPr>
            <a:r>
              <a:rPr lang="fi-FI" sz="2400" b="1" i="1" dirty="0">
                <a:solidFill>
                  <a:prstClr val="black"/>
                </a:solidFill>
                <a:cs typeface="Times New Roman" pitchFamily="18" charset="0"/>
              </a:rPr>
              <a:t>Natalia </a:t>
            </a:r>
            <a:r>
              <a:rPr lang="fi-FI" sz="2400" b="1" i="1" dirty="0" smtClean="0">
                <a:solidFill>
                  <a:prstClr val="black"/>
                </a:solidFill>
                <a:cs typeface="Times New Roman" pitchFamily="18" charset="0"/>
              </a:rPr>
              <a:t>Tonkikh</a:t>
            </a:r>
            <a:endParaRPr lang="en-US" sz="2400" i="1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 lvl="0" algn="l" fontAlgn="base">
              <a:spcAft>
                <a:spcPct val="0"/>
              </a:spcAft>
            </a:pPr>
            <a:r>
              <a:rPr lang="ru-RU" sz="2400" i="1" dirty="0" smtClean="0">
                <a:solidFill>
                  <a:prstClr val="black"/>
                </a:solidFill>
                <a:cs typeface="Times New Roman" pitchFamily="18" charset="0"/>
              </a:rPr>
              <a:t>Тонких Наталья Владимировна, к.э.н., доцент, </a:t>
            </a:r>
            <a:r>
              <a:rPr lang="ru-RU" sz="2400" i="1" dirty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ru-RU" sz="2400" i="1" dirty="0" smtClean="0">
                <a:solidFill>
                  <a:prstClr val="black"/>
                </a:solidFill>
                <a:cs typeface="Times New Roman" pitchFamily="18" charset="0"/>
              </a:rPr>
              <a:t>и.о. заведующего кафедрой Экономики труда и управления персоналом</a:t>
            </a:r>
            <a:endParaRPr lang="ru-RU" sz="2400" b="1" i="1" dirty="0">
              <a:solidFill>
                <a:schemeClr val="tx1"/>
              </a:solidFill>
            </a:endParaRPr>
          </a:p>
          <a:p>
            <a:pPr algn="r" fontAlgn="t"/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12290" name="AutoShape 2" descr="XVIII ISA World Congress of Sociology (July 13-19, 2014): http://www.isa-sociology.org/congress2014/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2292" name="AutoShape 4" descr="XVIII ISA World Congress of Sociology (July 13-19, 2014): http://www.isa-sociology.org/congress2014/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071670" y="274638"/>
            <a:ext cx="6615130" cy="15827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5" y="291572"/>
            <a:ext cx="77048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200" b="1" dirty="0">
              <a:latin typeface="+mj-lt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89149"/>
            <a:ext cx="1957437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915816" y="339788"/>
            <a:ext cx="6048672" cy="1856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200" b="1" dirty="0" smtClean="0">
                <a:solidFill>
                  <a:prstClr val="black"/>
                </a:solidFill>
              </a:rPr>
              <a:t>международная </a:t>
            </a:r>
            <a:r>
              <a:rPr lang="ru-RU" sz="2200" b="1" dirty="0">
                <a:solidFill>
                  <a:prstClr val="black"/>
                </a:solidFill>
              </a:rPr>
              <a:t>научная </a:t>
            </a:r>
            <a:r>
              <a:rPr lang="ru-RU" sz="2200" b="1" dirty="0" smtClean="0">
                <a:solidFill>
                  <a:prstClr val="black"/>
                </a:solidFill>
              </a:rPr>
              <a:t>панельная дискуссия </a:t>
            </a:r>
            <a:r>
              <a:rPr lang="ru-RU" sz="2200" b="1" dirty="0">
                <a:solidFill>
                  <a:prstClr val="black"/>
                </a:solidFill>
              </a:rPr>
              <a:t>Актуальные направления междисциплинарных и международных исследований в сфере</a:t>
            </a:r>
          </a:p>
          <a:p>
            <a:pPr algn="ctr"/>
            <a:r>
              <a:rPr lang="ru-RU" sz="2200" b="1" dirty="0">
                <a:solidFill>
                  <a:prstClr val="black"/>
                </a:solidFill>
              </a:rPr>
              <a:t> управления человеческими ресурсами</a:t>
            </a:r>
            <a:r>
              <a:rPr lang="it-IT" sz="2200" b="1" dirty="0">
                <a:solidFill>
                  <a:prstClr val="black"/>
                </a:solidFill>
              </a:rPr>
              <a:t/>
            </a:r>
            <a:br>
              <a:rPr lang="it-IT" sz="2200" b="1" dirty="0">
                <a:solidFill>
                  <a:prstClr val="black"/>
                </a:solidFill>
              </a:rPr>
            </a:br>
            <a:r>
              <a:rPr lang="ru-RU" sz="2200" b="1" dirty="0">
                <a:solidFill>
                  <a:prstClr val="black"/>
                </a:solidFill>
              </a:rPr>
              <a:t>2</a:t>
            </a:r>
            <a:r>
              <a:rPr lang="pt-BR" sz="2200" b="1" dirty="0">
                <a:solidFill>
                  <a:prstClr val="black"/>
                </a:solidFill>
              </a:rPr>
              <a:t> 3 </a:t>
            </a:r>
            <a:r>
              <a:rPr lang="ru-RU" sz="2200" b="1" dirty="0">
                <a:solidFill>
                  <a:prstClr val="black"/>
                </a:solidFill>
              </a:rPr>
              <a:t>апреля </a:t>
            </a:r>
            <a:r>
              <a:rPr lang="pt-BR" sz="2200" b="1" dirty="0">
                <a:solidFill>
                  <a:prstClr val="black"/>
                </a:solidFill>
              </a:rPr>
              <a:t>2 0 20</a:t>
            </a:r>
            <a:endParaRPr lang="ru-RU" sz="2200" b="1" dirty="0">
              <a:solidFill>
                <a:prstClr val="black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801" y="4581128"/>
            <a:ext cx="2272938" cy="1356766"/>
          </a:xfrm>
          <a:prstGeom prst="rect">
            <a:avLst/>
          </a:prstGeom>
          <a:ln w="28575">
            <a:solidFill>
              <a:srgbClr val="70AD47">
                <a:lumMod val="75000"/>
              </a:srgb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640960" cy="5877272"/>
          </a:xfrm>
        </p:spPr>
        <p:txBody>
          <a:bodyPr>
            <a:noAutofit/>
          </a:bodyPr>
          <a:lstStyle/>
          <a:p>
            <a:pPr marL="685800" algn="just">
              <a:lnSpc>
                <a:spcPct val="150000"/>
              </a:lnSpc>
            </a:pPr>
            <a:r>
              <a:rPr lang="ru-RU" sz="2400" dirty="0"/>
              <a:t>опрошены женщины, проживающие на территории 69 населенных пунктов Российской </a:t>
            </a:r>
            <a:r>
              <a:rPr lang="ru-RU" sz="2400" dirty="0" smtClean="0"/>
              <a:t>Федерации</a:t>
            </a:r>
          </a:p>
          <a:p>
            <a:pPr marL="685800" algn="just">
              <a:lnSpc>
                <a:spcPct val="150000"/>
              </a:lnSpc>
            </a:pPr>
            <a:r>
              <a:rPr lang="ru-RU" sz="2400" dirty="0" smtClean="0"/>
              <a:t> охвачены все </a:t>
            </a:r>
            <a:r>
              <a:rPr lang="ru-RU" sz="2400" dirty="0"/>
              <a:t>Федеральные округа Российской </a:t>
            </a:r>
            <a:r>
              <a:rPr lang="ru-RU" sz="2400" dirty="0" smtClean="0"/>
              <a:t>Федерации</a:t>
            </a:r>
          </a:p>
          <a:p>
            <a:pPr marL="685800" algn="just">
              <a:lnSpc>
                <a:spcPct val="150000"/>
              </a:lnSpc>
            </a:pPr>
            <a:r>
              <a:rPr lang="ru-RU" sz="2400" dirty="0" smtClean="0"/>
              <a:t>в </a:t>
            </a:r>
            <a:r>
              <a:rPr lang="ru-RU" sz="2400" dirty="0"/>
              <a:t>каждом Федеральном округе РФ экспертно выбирался один из регионов для проведения опроса. </a:t>
            </a:r>
            <a:endParaRPr lang="ru-RU" sz="2400" dirty="0" smtClean="0"/>
          </a:p>
          <a:p>
            <a:pPr marL="685800" algn="just">
              <a:lnSpc>
                <a:spcPct val="150000"/>
              </a:lnSpc>
            </a:pPr>
            <a:r>
              <a:rPr lang="ru-RU" sz="2400" dirty="0" smtClean="0"/>
              <a:t>в </a:t>
            </a:r>
            <a:r>
              <a:rPr lang="ru-RU" sz="2400" dirty="0"/>
              <a:t>регионе определялись 3 типа населенных пунктов для опроса: крупный город (1 ед.), малый город (2 ед.), село (2 ед.). </a:t>
            </a:r>
            <a:endParaRPr lang="ru-RU" sz="2400" dirty="0" smtClean="0"/>
          </a:p>
          <a:p>
            <a:pPr marL="685800" algn="just">
              <a:lnSpc>
                <a:spcPct val="150000"/>
              </a:lnSpc>
            </a:pPr>
            <a:r>
              <a:rPr lang="ru-RU" sz="2400" dirty="0" smtClean="0"/>
              <a:t>Пороговое </a:t>
            </a:r>
            <a:r>
              <a:rPr lang="ru-RU" sz="2400" dirty="0"/>
              <a:t>значение расстояния для определения дальности или близости населенного пункта – 100 км.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35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en-US" sz="2800" b="1" smtClean="0"/>
              <a:t>Results and Findings</a:t>
            </a:r>
            <a:endParaRPr lang="ru-RU" sz="4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890595"/>
            <a:ext cx="8352928" cy="878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Таблица 1. Характеристика респондентов по возрасту и наличия опыта дистанционной работы</a:t>
            </a:r>
            <a:endParaRPr lang="ru-RU" sz="1600" dirty="0">
              <a:ea typeface="Calibri"/>
              <a:cs typeface="Times New Roman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2740140"/>
              </p:ext>
            </p:extLst>
          </p:nvPr>
        </p:nvGraphicFramePr>
        <p:xfrm>
          <a:off x="539552" y="1916832"/>
          <a:ext cx="8064895" cy="4550268"/>
        </p:xfrm>
        <a:graphic>
          <a:graphicData uri="http://schemas.openxmlformats.org/drawingml/2006/table">
            <a:tbl>
              <a:tblPr firstRow="1" firstCol="1" bandRow="1"/>
              <a:tblGrid>
                <a:gridCol w="4649084"/>
                <a:gridCol w="1586127"/>
                <a:gridCol w="1829684"/>
              </a:tblGrid>
              <a:tr h="1080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Квотируемый параметр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структура респондентов, %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количество респондентов, чел.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Возраст: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15-26 лет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27.1%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163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27-49 лет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72.9%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438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Итого: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100.0%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                  601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Опыт телеработы: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Да, я в настоящее время работаю дистанционно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16.1%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Да, опыт есть, хотя сейчас я дистанционно не работаю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15.5%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 меня нет такого опыта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68.4%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411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Итого: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100.0%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601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39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79512" y="344867"/>
            <a:ext cx="864096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prstClr val="black"/>
                </a:solidFill>
                <a:ea typeface="Times New Roman"/>
                <a:cs typeface="Times New Roman"/>
              </a:rPr>
              <a:t>Таблица 2 – Уровень желания среди женщин России работать в теле – формате. Результаты ответов на вопрос «Вы хотели бы работать дистанционно?»</a:t>
            </a:r>
            <a:endParaRPr lang="en-GB" altLang="zh-TW" sz="2000" b="1" dirty="0">
              <a:ea typeface="Times New Roman"/>
              <a:cs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089454"/>
              </p:ext>
            </p:extLst>
          </p:nvPr>
        </p:nvGraphicFramePr>
        <p:xfrm>
          <a:off x="246348" y="1916832"/>
          <a:ext cx="8790148" cy="2804160"/>
        </p:xfrm>
        <a:graphic>
          <a:graphicData uri="http://schemas.openxmlformats.org/drawingml/2006/table">
            <a:tbl>
              <a:tblPr firstRow="1" firstCol="1" bandRow="1"/>
              <a:tblGrid>
                <a:gridCol w="1402908"/>
                <a:gridCol w="765445"/>
                <a:gridCol w="669620"/>
                <a:gridCol w="818424"/>
                <a:gridCol w="887482"/>
                <a:gridCol w="967229"/>
                <a:gridCol w="830768"/>
                <a:gridCol w="864096"/>
                <a:gridCol w="792088"/>
                <a:gridCol w="792088"/>
              </a:tblGrid>
              <a:tr h="211283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 ответы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Структура ответов в зависимости от квотного параметра, %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Наличие опыта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Тип населенного пункта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Возраст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чел.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Есть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Адм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.-</a:t>
                      </a: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ый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центр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Малый город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Село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15-26 лет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27-49 лет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Да, хотела бы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42.6%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256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73.2%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28.5%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50.5%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37.7%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39.6%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51.5%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39.3%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Нет, не хотела бы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40.3%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242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16.3%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51.3%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35.1%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44.4%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40.9%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33.1%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42.9%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Затрудняюсь ответить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17.1%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103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10.5%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20.2%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14.4%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18.0%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19.5%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15.3%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17.8%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Итого: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4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100.0%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4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601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-4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100.0%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-4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100.0%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-4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100.0%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-4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100.0%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-4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100.0%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-4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100.0%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-4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100.0%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39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0"/>
            <a:ext cx="89644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Таблица 3 Рейтинг привлекательности условий труда для российских женщин при выборе места работы  </a:t>
            </a:r>
          </a:p>
          <a:p>
            <a:endParaRPr lang="ru-RU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89912"/>
              </p:ext>
            </p:extLst>
          </p:nvPr>
        </p:nvGraphicFramePr>
        <p:xfrm>
          <a:off x="279062" y="692696"/>
          <a:ext cx="8765387" cy="6361938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5400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264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382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587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Перечень оцениваемых условий занятости</a:t>
                      </a:r>
                      <a:endParaRPr lang="ru-RU" sz="165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ответ «5 баллов»,</a:t>
                      </a:r>
                      <a:endParaRPr lang="ru-RU" sz="1650">
                        <a:effectLst/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 % от опрошенных</a:t>
                      </a:r>
                      <a:endParaRPr lang="ru-RU" sz="165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средний </a:t>
                      </a:r>
                      <a:endParaRPr lang="ru-RU" sz="1650" dirty="0">
                        <a:effectLst/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балл</a:t>
                      </a:r>
                      <a:endParaRPr lang="ru-RU" sz="165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51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Возможность карьерного роста</a:t>
                      </a:r>
                      <a:endParaRPr lang="ru-RU" sz="165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47,4%</a:t>
                      </a:r>
                      <a:endParaRPr lang="ru-RU" sz="165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4,5</a:t>
                      </a:r>
                      <a:endParaRPr lang="ru-RU" sz="165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9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Возможность больше  уделять времени детям, их развитию</a:t>
                      </a:r>
                      <a:endParaRPr lang="ru-RU" sz="165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43,4%</a:t>
                      </a:r>
                      <a:endParaRPr lang="ru-RU" sz="165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4,0</a:t>
                      </a:r>
                      <a:endParaRPr lang="ru-RU" sz="165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9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Не тратить время на дорогу на работу</a:t>
                      </a:r>
                      <a:endParaRPr lang="ru-RU" sz="165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42,3%</a:t>
                      </a:r>
                      <a:endParaRPr lang="ru-RU" sz="165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4,1</a:t>
                      </a:r>
                      <a:endParaRPr lang="ru-RU" sz="165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9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Возможность самостоятельно планировать время работы,  свободный график (утро, день или вечер)</a:t>
                      </a:r>
                      <a:endParaRPr lang="ru-RU" sz="165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39,1%</a:t>
                      </a:r>
                      <a:endParaRPr lang="ru-RU" sz="165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4,0</a:t>
                      </a:r>
                      <a:endParaRPr lang="ru-RU" sz="165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9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Работодатель организует и обслуживает рабочее место</a:t>
                      </a:r>
                      <a:endParaRPr lang="ru-RU" sz="165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38,8%</a:t>
                      </a:r>
                      <a:endParaRPr lang="ru-RU" sz="165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3,9</a:t>
                      </a:r>
                      <a:endParaRPr lang="ru-RU" sz="165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9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Возможность совмещать выполнение работы и домашних дел</a:t>
                      </a:r>
                      <a:endParaRPr lang="ru-RU" sz="165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38,6%</a:t>
                      </a:r>
                      <a:endParaRPr lang="ru-RU" sz="165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3,9</a:t>
                      </a:r>
                      <a:endParaRPr lang="ru-RU" sz="165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9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Четкий, стабильный режим работы</a:t>
                      </a:r>
                      <a:endParaRPr lang="ru-RU" sz="165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34,1%</a:t>
                      </a:r>
                      <a:endParaRPr lang="ru-RU" sz="165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3,8</a:t>
                      </a:r>
                      <a:endParaRPr lang="ru-RU" sz="165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29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Возможность общения с коллегами</a:t>
                      </a:r>
                      <a:endParaRPr lang="ru-RU" sz="165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27,5%</a:t>
                      </a:r>
                      <a:endParaRPr lang="ru-RU" sz="165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3,7</a:t>
                      </a:r>
                      <a:endParaRPr lang="ru-RU" sz="165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29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Работа в коллективе, в команде</a:t>
                      </a:r>
                      <a:endParaRPr lang="ru-RU" sz="165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25,3%</a:t>
                      </a:r>
                      <a:endParaRPr lang="ru-RU" sz="165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3,7</a:t>
                      </a:r>
                      <a:endParaRPr lang="ru-RU" sz="165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29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Стандартный график работы (пятидневка с двумя выходными)</a:t>
                      </a:r>
                      <a:endParaRPr lang="ru-RU" sz="165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25,0%</a:t>
                      </a:r>
                      <a:endParaRPr lang="ru-RU" sz="165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3,4</a:t>
                      </a:r>
                      <a:endParaRPr lang="ru-RU" sz="165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587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Возможность работать вне дома, смена обстановки (с домашней на рабочую, возможность нарядиться)</a:t>
                      </a:r>
                      <a:endParaRPr lang="ru-RU" sz="165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23,8%</a:t>
                      </a:r>
                      <a:endParaRPr lang="ru-RU" sz="165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3,6</a:t>
                      </a:r>
                      <a:endParaRPr lang="ru-RU" sz="165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29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Возможность не подстраиваться под дресс-код и другие корпоративные правила </a:t>
                      </a:r>
                      <a:endParaRPr lang="ru-RU" sz="165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21,5%</a:t>
                      </a:r>
                      <a:endParaRPr lang="ru-RU" sz="165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3,5</a:t>
                      </a:r>
                      <a:endParaRPr lang="ru-RU" sz="165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29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Сменный график работы (например, 2 дня работы  через 2 дня отдыха)</a:t>
                      </a:r>
                      <a:endParaRPr lang="ru-RU" sz="165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10,5%</a:t>
                      </a:r>
                      <a:endParaRPr lang="ru-RU" sz="165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2,8</a:t>
                      </a:r>
                      <a:endParaRPr lang="ru-RU" sz="165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39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Results and Findings</a:t>
            </a:r>
            <a:br>
              <a:rPr lang="en-US" sz="2800" b="1" dirty="0" smtClean="0"/>
            </a:br>
            <a:endParaRPr lang="ru-RU" sz="4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022757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Таблица 4 – Частота ответов на вопрос о  взаимосвязи условий телеработы  и здоровья «Как Вы полагаете, в ситуации, когда вы работаете дистанционно:»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995125"/>
              </p:ext>
            </p:extLst>
          </p:nvPr>
        </p:nvGraphicFramePr>
        <p:xfrm>
          <a:off x="251520" y="1844824"/>
          <a:ext cx="8784976" cy="3470148"/>
        </p:xfrm>
        <a:graphic>
          <a:graphicData uri="http://schemas.openxmlformats.org/drawingml/2006/table">
            <a:tbl>
              <a:tblPr firstRow="1" firstCol="1" bandRow="1"/>
              <a:tblGrid>
                <a:gridCol w="2129719"/>
                <a:gridCol w="1743296"/>
                <a:gridCol w="1830239"/>
                <a:gridCol w="1569554"/>
                <a:gridCol w="1512168"/>
              </a:tblGrid>
              <a:tr h="19050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Ваше здоровье: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Здоровье Ваших детей и близких: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 от численности опрошенных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количество опрошенных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 от численности опрошенных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количество опрошенных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Улучшится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15.3%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92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14.0%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Не изменится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60.2%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362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66.7%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401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Ухудшится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4.2%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1.7%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Затрудняюсь ответить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20.3%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122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17.6%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Итого: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100.0%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601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100.0%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601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226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16632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Таблица 5 - Структура ответов респондентов на вопросы о связи условий телеработы и качества выполнения родительских функций, в % от количества опрошенных</a:t>
            </a:r>
            <a:r>
              <a:rPr lang="en-GB" b="1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  </a:t>
            </a:r>
            <a:endParaRPr lang="ru-RU" b="1" dirty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670673"/>
              </p:ext>
            </p:extLst>
          </p:nvPr>
        </p:nvGraphicFramePr>
        <p:xfrm>
          <a:off x="179512" y="1039962"/>
          <a:ext cx="8856984" cy="5608320"/>
        </p:xfrm>
        <a:graphic>
          <a:graphicData uri="http://schemas.openxmlformats.org/drawingml/2006/table">
            <a:tbl>
              <a:tblPr firstRow="1" firstCol="1" bandRow="1"/>
              <a:tblGrid>
                <a:gridCol w="2426814"/>
                <a:gridCol w="690845"/>
                <a:gridCol w="919355"/>
                <a:gridCol w="1048667"/>
                <a:gridCol w="917584"/>
                <a:gridCol w="786500"/>
                <a:gridCol w="788271"/>
                <a:gridCol w="1278948"/>
              </a:tblGrid>
              <a:tr h="6226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Формулировка окончания вопроса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Да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Скорее да, чем нет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Сумма ответов «+»</a:t>
                      </a:r>
                      <a:endParaRPr lang="ru-RU" sz="1600">
                        <a:effectLst/>
                        <a:latin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Скорее нет, чем да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Сумма ответов</a:t>
                      </a:r>
                      <a:endParaRPr lang="ru-RU" sz="1600">
                        <a:effectLst/>
                        <a:latin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 «-»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 останется без изменений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4 = 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2+3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7= 5+6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0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Появится возможность больше уделять времени развитию и обучению детей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18,5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24,9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43,4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18,5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22,8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0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Вы станете чаще ходить с детьми в театр, на концерты,  выставки и другие культурные мероприятия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12,8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23,8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36,6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12,8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12,6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25,4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25,3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Дома станет уютнее, чище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21,1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36,6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13,9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41,1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6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Питание в семье станет более здоровым и полезным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12,5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19,3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31,8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16,3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42,9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0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В среднем (рассчитано среднеарифметическое по указанным вопросам)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14,8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22,3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37,1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18,5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18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8210" y="188640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Таблица 6 - Структура ответов респондентов на вопросы о связи условий телеработы и качества жизни опрашиваемых женщин, в % от количества опрошенных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974989"/>
              </p:ext>
            </p:extLst>
          </p:nvPr>
        </p:nvGraphicFramePr>
        <p:xfrm>
          <a:off x="278210" y="1340768"/>
          <a:ext cx="8568953" cy="4767072"/>
        </p:xfrm>
        <a:graphic>
          <a:graphicData uri="http://schemas.openxmlformats.org/drawingml/2006/table">
            <a:tbl>
              <a:tblPr firstRow="1" firstCol="1" bandRow="1"/>
              <a:tblGrid>
                <a:gridCol w="3504701"/>
                <a:gridCol w="507282"/>
                <a:gridCol w="738644"/>
                <a:gridCol w="778061"/>
                <a:gridCol w="738644"/>
                <a:gridCol w="507282"/>
                <a:gridCol w="778061"/>
                <a:gridCol w="1016278"/>
              </a:tblGrid>
              <a:tr h="606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Формулировка окончания вопроса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Скорее да, чем нет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ответов «+»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Скорее нет, чем да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ответов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«-»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 останется без изменений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= 2+3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7= 5+6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 Вас появится больше времени на себя, отдых и общение с друзьями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20,5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50,5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14,3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19,3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22,1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 Вас появится больше времени на Вашу общественную, культурную и духовную жизнь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16,8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27,6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44,4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14,0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6,7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20,7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27,6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Появится возможность получить образование (более высокое или другое)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16,1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26,6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8,3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20,8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29,1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33,4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среднем </a:t>
                      </a: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(рассчитано среднеарифметическое значение по указанным вопросам)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15,9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24,6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40,5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12,2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23,0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27,7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998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8210" y="260648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Таблица 7 - Структура ответов на вопрос «Как Вы полагаете, в ситуации, когда Вы работаете дистанционно: Вы решились бы родить ребенка (еще одного ребенка)?:</a:t>
            </a:r>
          </a:p>
          <a:p>
            <a:endParaRPr lang="ru-RU" b="1" dirty="0">
              <a:solidFill>
                <a:prstClr val="black"/>
              </a:solidFill>
              <a:ea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651997"/>
              </p:ext>
            </p:extLst>
          </p:nvPr>
        </p:nvGraphicFramePr>
        <p:xfrm>
          <a:off x="214629" y="1183978"/>
          <a:ext cx="8821867" cy="4206240"/>
        </p:xfrm>
        <a:graphic>
          <a:graphicData uri="http://schemas.openxmlformats.org/drawingml/2006/table">
            <a:tbl>
              <a:tblPr firstRow="1" firstCol="1" bandRow="1"/>
              <a:tblGrid>
                <a:gridCol w="1352565"/>
                <a:gridCol w="876286"/>
                <a:gridCol w="752554"/>
                <a:gridCol w="754249"/>
                <a:gridCol w="1003407"/>
                <a:gridCol w="1003407"/>
                <a:gridCol w="877981"/>
                <a:gridCol w="754249"/>
                <a:gridCol w="752554"/>
                <a:gridCol w="694615"/>
              </a:tblGrid>
              <a:tr h="19050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 ответы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Структура ответов в зависимости от квотного параметра, %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Наличие опыта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Тип населенного пункта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Возраст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чел.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Есть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Адм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.-</a:t>
                      </a: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ый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центр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Малый город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Село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15-26 лет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27-49 лет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</a:rPr>
                        <a:t>1. Да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</a:rPr>
                        <a:t>15,8%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</a:rPr>
                        <a:t>95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17,9%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14,8%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13,9%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19,2%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13,0%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22,1%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13,5%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</a:rPr>
                        <a:t>2. Скорее да, чем нет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</a:rPr>
                        <a:t>12,6%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</a:rPr>
                        <a:t>76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11,1%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13,4%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12,0%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13,4%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12,3%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16,0%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11,4%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</a:rPr>
                        <a:t>3. Скорее нет, чем да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</a:rPr>
                        <a:t>11,3%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</a:rPr>
                        <a:t>68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14,7%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9,7%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12,0%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14,2%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5,8%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8,0%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12,6%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</a:rPr>
                        <a:t>4. Нет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</a:rPr>
                        <a:t>37,6%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</a:rPr>
                        <a:t>226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34,2%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39,2%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33,2%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31,8%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52,6%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17,8%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45,0%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</a:rPr>
                        <a:t>5. Затрудняюсь ответить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</a:rPr>
                        <a:t>22,6%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</a:rPr>
                        <a:t>136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22,1%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22,9%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28,8%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21,3%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16,2%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36,2%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17,6%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</a:rPr>
                        <a:t>Итого: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</a:rPr>
                        <a:t>100,0%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</a:rPr>
                        <a:t>601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100,0%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100,0%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100,0%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100,0%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100,0%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100,0%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100,0%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87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Выводы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435280" cy="5112568"/>
          </a:xfrm>
        </p:spPr>
        <p:txBody>
          <a:bodyPr>
            <a:noAutofit/>
          </a:bodyPr>
          <a:lstStyle/>
          <a:p>
            <a:r>
              <a:rPr lang="ru-RU" sz="2000" dirty="0"/>
              <a:t>Результаты исследования подтверждают высокую мотивацию женщин России построить карьеру, в России сложилась модель женщины-работницы, активной участницы общественной и социальной жизни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dirty="0" smtClean="0"/>
              <a:t> </a:t>
            </a:r>
            <a:endParaRPr lang="en-US" sz="2000" dirty="0" smtClean="0"/>
          </a:p>
          <a:p>
            <a:r>
              <a:rPr lang="ru-RU" sz="2000" dirty="0"/>
              <a:t>Мотив построить карьеру не «заглушает» мотивацию к реализации себя в материнстве и </a:t>
            </a:r>
            <a:r>
              <a:rPr lang="ru-RU" sz="2000" dirty="0" err="1"/>
              <a:t>родительстве</a:t>
            </a:r>
            <a:r>
              <a:rPr lang="ru-RU" sz="2000" dirty="0"/>
              <a:t>. </a:t>
            </a:r>
            <a:endParaRPr lang="ru-RU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ru-RU" sz="2000" dirty="0"/>
              <a:t>Результаты исследования показали высокий уровень желания работать дистанционно (42.6% от опрошенных женщин). Наибольший интерес к телеработе отмечается среди женщин уже имеющих подобный опыт (73.2%); в группе женщин, проживающих в крупных городах (административных региональных центрах численностью от 200 </a:t>
            </a:r>
            <a:r>
              <a:rPr lang="ru-RU" sz="2000" dirty="0" err="1"/>
              <a:t>тыс.чел</a:t>
            </a:r>
            <a:r>
              <a:rPr lang="ru-RU" sz="2000" dirty="0"/>
              <a:t>. до 1600 </a:t>
            </a:r>
            <a:r>
              <a:rPr lang="ru-RU" sz="2000" dirty="0" err="1"/>
              <a:t>тыс.чел</a:t>
            </a:r>
            <a:r>
              <a:rPr lang="ru-RU" sz="2000" dirty="0"/>
              <a:t>.), он составил 50.5%; у женщин более молодого возраста, обладающими наиболее высоким уровнем цифровой интернет-грамотности он тоже высок - 51.5%. </a:t>
            </a:r>
            <a:endParaRPr lang="en-US" sz="1600" dirty="0" smtClean="0"/>
          </a:p>
          <a:p>
            <a:pPr>
              <a:buNone/>
            </a:pPr>
            <a:endParaRPr lang="en-US" sz="2000" dirty="0" smtClean="0"/>
          </a:p>
          <a:p>
            <a:endParaRPr lang="en-US" sz="16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Выводы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040560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С осторожностью можно </a:t>
            </a:r>
            <a:r>
              <a:rPr lang="ru-RU" sz="2400" dirty="0"/>
              <a:t>предположить, что дальнейшее распространение информационно-телекоммуникационных технологий, </a:t>
            </a:r>
            <a:r>
              <a:rPr lang="ru-RU" sz="2400" dirty="0" smtClean="0"/>
              <a:t>реализация </a:t>
            </a:r>
            <a:r>
              <a:rPr lang="ru-RU" sz="2400" dirty="0"/>
              <a:t>мероприятий национального проекта по цифровизации </a:t>
            </a:r>
            <a:r>
              <a:rPr lang="ru-RU" sz="2400" dirty="0" smtClean="0"/>
              <a:t>могут </a:t>
            </a:r>
            <a:r>
              <a:rPr lang="ru-RU" sz="2400" dirty="0"/>
              <a:t>отразиться на демографическом поведении россиянок</a:t>
            </a:r>
            <a:r>
              <a:rPr lang="ru-RU" sz="2400" dirty="0" smtClean="0"/>
              <a:t>.</a:t>
            </a:r>
          </a:p>
          <a:p>
            <a:pPr algn="just"/>
            <a:r>
              <a:rPr lang="ru-RU" sz="2400" dirty="0" smtClean="0"/>
              <a:t> </a:t>
            </a:r>
            <a:r>
              <a:rPr lang="ru-RU" sz="2400" dirty="0"/>
              <a:t>В России прогнозируется бурный рост </a:t>
            </a:r>
            <a:r>
              <a:rPr lang="ru-RU" sz="2400" dirty="0" smtClean="0"/>
              <a:t>дистанционной работы (как </a:t>
            </a:r>
            <a:r>
              <a:rPr lang="ru-RU" sz="2400" dirty="0"/>
              <a:t>минимум до европейского </a:t>
            </a:r>
            <a:r>
              <a:rPr lang="ru-RU" sz="2400" dirty="0" smtClean="0"/>
              <a:t>уровня, точных </a:t>
            </a:r>
            <a:r>
              <a:rPr lang="ru-RU" sz="2400" dirty="0"/>
              <a:t>оценок нет). </a:t>
            </a:r>
            <a:endParaRPr lang="ru-RU" sz="2400" dirty="0" smtClean="0"/>
          </a:p>
          <a:p>
            <a:pPr algn="just"/>
            <a:r>
              <a:rPr lang="ru-RU" sz="2400" dirty="0" smtClean="0"/>
              <a:t>Распространение дистанционной работы </a:t>
            </a:r>
            <a:r>
              <a:rPr lang="ru-RU" sz="2400" dirty="0"/>
              <a:t>скорее всего будет способствовать формированию нового стиля жизни и другого отношения к совмещению оплачиваемой работы и семейной, родительской жизни. </a:t>
            </a:r>
            <a:endParaRPr lang="ru-RU" sz="2400" dirty="0" smtClean="0"/>
          </a:p>
          <a:p>
            <a:pPr algn="just"/>
            <a:r>
              <a:rPr lang="ru-RU" sz="2400" dirty="0" smtClean="0"/>
              <a:t>По </a:t>
            </a:r>
            <a:r>
              <a:rPr lang="ru-RU" sz="2400" dirty="0"/>
              <a:t>результатам исследования выявлено, что в группе женщин в возрасте от 15 до 26 лет возможность работать дистанционно достаточно ощутимо может повлиять на решение родить ребенка. </a:t>
            </a:r>
            <a:endParaRPr lang="en-US" sz="2400" dirty="0"/>
          </a:p>
          <a:p>
            <a:endParaRPr lang="en-GB" sz="2000" dirty="0" smtClean="0"/>
          </a:p>
          <a:p>
            <a:endParaRPr lang="en-US" sz="1600" dirty="0" smtClean="0"/>
          </a:p>
          <a:p>
            <a:pPr>
              <a:buNone/>
            </a:pPr>
            <a:endParaRPr lang="en-US" sz="2000" dirty="0" smtClean="0"/>
          </a:p>
          <a:p>
            <a:endParaRPr lang="en-US" sz="16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77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Распространенность занятости по трудовому договору дистанционной работы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628877"/>
              </p:ext>
            </p:extLst>
          </p:nvPr>
        </p:nvGraphicFramePr>
        <p:xfrm>
          <a:off x="251521" y="1700805"/>
          <a:ext cx="8640959" cy="3889232"/>
        </p:xfrm>
        <a:graphic>
          <a:graphicData uri="http://schemas.openxmlformats.org/drawingml/2006/table">
            <a:tbl>
              <a:tblPr firstRow="1" firstCol="1" bandRow="1"/>
              <a:tblGrid>
                <a:gridCol w="1296143"/>
                <a:gridCol w="720080"/>
                <a:gridCol w="720080"/>
                <a:gridCol w="1008112"/>
                <a:gridCol w="720080"/>
                <a:gridCol w="936104"/>
                <a:gridCol w="792088"/>
                <a:gridCol w="720080"/>
                <a:gridCol w="864096"/>
                <a:gridCol w="864096"/>
              </a:tblGrid>
              <a:tr h="71981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Работающие от 15 лет и старше по найму на основной работе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Мужчины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Женщины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86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 трудовому </a:t>
                      </a: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договору дистанционной работы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 трудовому </a:t>
                      </a: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договору дистанционной работы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 трудовому </a:t>
                      </a: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договору дистанционной работы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8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тыс. чел.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тыс. чел.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% от всего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тыс. чел.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тыс. чел.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% от 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тыс. чел.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тыс. чел.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% от 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607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2017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67520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0,011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34318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0,015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33201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0,009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607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2018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67577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0,011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34341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0,009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33236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0,012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6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/>
              <a:t>Acknowledgment</a:t>
            </a:r>
          </a:p>
          <a:p>
            <a:pPr algn="ctr">
              <a:buNone/>
            </a:pPr>
            <a:r>
              <a:rPr lang="ru-RU" dirty="0"/>
              <a:t>Работа выполнена при поддержке Российского фонда фундаментальных </a:t>
            </a:r>
            <a:r>
              <a:rPr lang="ru-RU" dirty="0" smtClean="0"/>
              <a:t>исследований; </a:t>
            </a:r>
            <a:r>
              <a:rPr lang="ru-RU" dirty="0"/>
              <a:t>исследовательский проект № 18-010-00774 «Исследование влияния развития дистанционной женской занятости на институт </a:t>
            </a:r>
            <a:r>
              <a:rPr lang="ru-RU" dirty="0" err="1"/>
              <a:t>родительства</a:t>
            </a:r>
            <a:r>
              <a:rPr lang="ru-RU" dirty="0"/>
              <a:t>».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dirty="0"/>
              <a:t>Спасибо за внимание</a:t>
            </a:r>
            <a:r>
              <a:rPr lang="ru-RU" dirty="0" smtClean="0"/>
              <a:t>!</a:t>
            </a:r>
            <a:endParaRPr lang="en-US" dirty="0" smtClean="0"/>
          </a:p>
          <a:p>
            <a:pPr algn="ctr">
              <a:buNone/>
            </a:pPr>
            <a:r>
              <a:rPr lang="ru-RU" dirty="0" smtClean="0"/>
              <a:t>Готова ответить на вопросы</a:t>
            </a:r>
            <a:endParaRPr lang="ru-RU" dirty="0"/>
          </a:p>
          <a:p>
            <a:pPr algn="ctr">
              <a:buNone/>
            </a:pPr>
            <a:r>
              <a:rPr lang="en-US" dirty="0" smtClean="0"/>
              <a:t>e-mail: </a:t>
            </a:r>
            <a:r>
              <a:rPr lang="en-US" b="1" dirty="0" smtClean="0">
                <a:solidFill>
                  <a:schemeClr val="tx2"/>
                </a:solidFill>
              </a:rPr>
              <a:t>tonkihnv@usue.ru</a:t>
            </a:r>
            <a:endParaRPr lang="en-US" dirty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9036496" cy="1440160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22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Рейтинг регионов России по доле удаленных вакансий в общем объеме  рынка вакансий по данным ресурса «HeadHunter.ru (hh.ru</a:t>
            </a:r>
            <a:r>
              <a:rPr lang="ru-RU" sz="2200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)»</a:t>
            </a:r>
            <a:br>
              <a:rPr lang="ru-RU" sz="2200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200" dirty="0">
                <a:latin typeface="Times New Roman"/>
                <a:ea typeface="Calibri"/>
              </a:rPr>
              <a:t>составлен </a:t>
            </a:r>
            <a:r>
              <a:rPr lang="ru-RU" sz="2200" dirty="0" smtClean="0">
                <a:latin typeface="Times New Roman"/>
                <a:ea typeface="Calibri"/>
              </a:rPr>
              <a:t>автором по </a:t>
            </a:r>
            <a:r>
              <a:rPr lang="ru-RU" sz="2200" dirty="0">
                <a:latin typeface="Times New Roman"/>
                <a:ea typeface="Calibri"/>
              </a:rPr>
              <a:t>данным </a:t>
            </a:r>
            <a:r>
              <a:rPr lang="ru-RU" sz="2200" dirty="0" smtClean="0">
                <a:latin typeface="Times New Roman"/>
                <a:ea typeface="Calibri"/>
              </a:rPr>
              <a:t>запроса от </a:t>
            </a:r>
            <a:r>
              <a:rPr lang="ru-RU" sz="2200" dirty="0">
                <a:solidFill>
                  <a:prstClr val="black"/>
                </a:solidFill>
                <a:latin typeface="Times New Roman"/>
                <a:ea typeface="Calibri"/>
              </a:rPr>
              <a:t>25.01.2019 г. </a:t>
            </a:r>
            <a:r>
              <a:rPr lang="ru-RU" sz="2200" dirty="0" smtClean="0">
                <a:solidFill>
                  <a:prstClr val="black"/>
                </a:solidFill>
                <a:latin typeface="Times New Roman"/>
                <a:ea typeface="Calibri"/>
              </a:rPr>
              <a:t/>
            </a:r>
            <a:br>
              <a:rPr lang="ru-RU" sz="2200" dirty="0" smtClean="0">
                <a:solidFill>
                  <a:prstClr val="black"/>
                </a:solidFill>
                <a:latin typeface="Times New Roman"/>
                <a:ea typeface="Calibri"/>
              </a:rPr>
            </a:br>
            <a:r>
              <a:rPr lang="ru-RU" sz="2200" dirty="0" smtClean="0">
                <a:solidFill>
                  <a:prstClr val="black"/>
                </a:solidFill>
                <a:latin typeface="Times New Roman"/>
                <a:ea typeface="Calibri"/>
              </a:rPr>
              <a:t>(данные </a:t>
            </a:r>
            <a:r>
              <a:rPr lang="ru-RU" sz="2200" dirty="0" smtClean="0">
                <a:latin typeface="Times New Roman"/>
                <a:ea typeface="Calibri"/>
              </a:rPr>
              <a:t>за </a:t>
            </a:r>
            <a:r>
              <a:rPr lang="ru-RU" sz="2200" dirty="0">
                <a:latin typeface="Times New Roman"/>
                <a:ea typeface="Calibri"/>
              </a:rPr>
              <a:t>период с 25.12.2018 г. по 25.01.2019 г. </a:t>
            </a:r>
            <a:r>
              <a:rPr lang="ru-RU" sz="2200" dirty="0" smtClean="0">
                <a:latin typeface="Times New Roman"/>
                <a:ea typeface="Calibri"/>
              </a:rPr>
              <a:t>)</a:t>
            </a:r>
            <a:r>
              <a:rPr lang="ru-RU" sz="2200" dirty="0">
                <a:ea typeface="Calibri"/>
                <a:cs typeface="Times New Roman"/>
              </a:rPr>
              <a:t/>
            </a:r>
            <a:br>
              <a:rPr lang="ru-RU" sz="2200" dirty="0">
                <a:ea typeface="Calibri"/>
                <a:cs typeface="Times New Roman"/>
              </a:rPr>
            </a:br>
            <a:endParaRPr lang="ru-RU" sz="22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824898"/>
            <a:ext cx="8568952" cy="5204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797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527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Цель и задачи исследования</a:t>
            </a:r>
            <a:endParaRPr lang="en-US" sz="2800" b="1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500726"/>
          </a:xfrm>
        </p:spPr>
        <p:txBody>
          <a:bodyPr>
            <a:noAutofit/>
          </a:bodyPr>
          <a:lstStyle/>
          <a:p>
            <a:pPr marL="0" indent="450000" algn="just">
              <a:spcBef>
                <a:spcPts val="0"/>
              </a:spcBef>
              <a:buNone/>
            </a:pPr>
            <a:r>
              <a:rPr lang="ru-RU" sz="2200" dirty="0"/>
              <a:t>Цель </a:t>
            </a:r>
            <a:r>
              <a:rPr lang="ru-RU" sz="2200" dirty="0" smtClean="0"/>
              <a:t> </a:t>
            </a:r>
            <a:r>
              <a:rPr lang="ru-RU" sz="2200" dirty="0"/>
              <a:t>-  выявление влияния условий телеработы на институт родительства. </a:t>
            </a:r>
            <a:endParaRPr lang="ru-RU" sz="2200" dirty="0" smtClean="0"/>
          </a:p>
          <a:p>
            <a:pPr marL="0" indent="450000" algn="just">
              <a:spcBef>
                <a:spcPts val="0"/>
              </a:spcBef>
              <a:buNone/>
            </a:pPr>
            <a:endParaRPr lang="ru-RU" sz="2200" u="sng" dirty="0" smtClean="0"/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200" u="sng" dirty="0" smtClean="0"/>
              <a:t>Задачи</a:t>
            </a:r>
            <a:r>
              <a:rPr lang="ru-RU" sz="2200" dirty="0" smtClean="0"/>
              <a:t>: </a:t>
            </a:r>
            <a:endParaRPr lang="ru-RU" sz="2200" dirty="0"/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200" dirty="0"/>
              <a:t>определение уровня интереса (желания, готовности) к занятости в формате телеработы среди российских женщин; 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200" dirty="0"/>
              <a:t>оценка важности различных условий труда для женщин при выборе места работы; 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200" dirty="0"/>
              <a:t>выявление отношения женщин к условиям дистанционной работы: способствуют ли они наиболее удачному совмещению оплачиваемой работы и выполнения родительских функций; 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200" dirty="0"/>
              <a:t>проверка гипотезы, предполагающей, что предоставление женщинам возможности работать дистанционно, может мотивировать их родить еще одного ребенка.</a:t>
            </a:r>
          </a:p>
          <a:p>
            <a:endParaRPr lang="ru-RU" sz="2200" dirty="0"/>
          </a:p>
          <a:p>
            <a:endParaRPr lang="ru-RU" sz="2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833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Theoretical framework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764911"/>
              </p:ext>
            </p:extLst>
          </p:nvPr>
        </p:nvGraphicFramePr>
        <p:xfrm>
          <a:off x="251520" y="908720"/>
          <a:ext cx="8712969" cy="5577840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5097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3337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946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+mn-lt"/>
                          <a:cs typeface="Times New Roman" panose="02020603050405020304" pitchFamily="18" charset="0"/>
                        </a:rPr>
                        <a:t>Theory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+mn-lt"/>
                          <a:cs typeface="Times New Roman" panose="02020603050405020304" pitchFamily="18" charset="0"/>
                        </a:rPr>
                        <a:t>The authors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+mn-lt"/>
                          <a:cs typeface="Times New Roman" panose="02020603050405020304" pitchFamily="18" charset="0"/>
                        </a:rPr>
                        <a:t>The main</a:t>
                      </a:r>
                      <a:r>
                        <a:rPr lang="en-US" sz="2000" b="1" baseline="0" dirty="0" smtClean="0">
                          <a:latin typeface="+mn-lt"/>
                          <a:cs typeface="Times New Roman" panose="02020603050405020304" pitchFamily="18" charset="0"/>
                        </a:rPr>
                        <a:t> used idea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513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Times New Roman" panose="02020603050405020304" pitchFamily="18" charset="0"/>
                        </a:rPr>
                        <a:t>Work/ Family Border theory</a:t>
                      </a:r>
                      <a:endParaRPr kumimoji="0" lang="ru-RU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>
                        <a:latin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Clark, 2000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Tremblay, 2002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Chung, Van der Horst, 2018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et al</a:t>
                      </a:r>
                      <a:endParaRPr lang="ru-RU" sz="2000" dirty="0">
                        <a:latin typeface="+mn-lt"/>
                        <a:ea typeface="Times New Roman"/>
                      </a:endParaRPr>
                    </a:p>
                  </a:txBody>
                  <a:tcPr marL="68303" marR="68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Удаленная и гибкая занятость является инструментом баланса между работой и личной жизнью.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Доказывают,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 что условия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дистанционной и гибкой занятости положительно отражаются на сохранении карьеры женщин после родов.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303" marR="68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75360">
                <a:tc>
                  <a:txBody>
                    <a:bodyPr/>
                    <a:lstStyle/>
                    <a:p>
                      <a:r>
                        <a:rPr kumimoji="0" lang="en-US" sz="2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Times New Roman" panose="02020603050405020304" pitchFamily="18" charset="0"/>
                        </a:rPr>
                        <a:t>Gender theories</a:t>
                      </a:r>
                      <a:endParaRPr kumimoji="0" lang="ru-RU" sz="2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Johnstone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Lucke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 Lee 2011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Shafer</a:t>
                      </a:r>
                      <a:r>
                        <a:rPr lang="ru-RU" sz="1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2011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 al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303" marR="68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Отмечаются изменения в поведении женщин после вступления в брак и рождения ребенка.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Исследования разрывов в заработной плате в связи с рождением ребенка и выходом из состава  рабочей силы.</a:t>
                      </a:r>
                    </a:p>
                  </a:txBody>
                  <a:tcPr marL="68303" marR="68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5515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  <a:cs typeface="Times New Roman" panose="02020603050405020304" pitchFamily="18" charset="0"/>
                        </a:rPr>
                        <a:t>Job Characteristics theory</a:t>
                      </a:r>
                      <a:endParaRPr lang="ru-RU" sz="2000" dirty="0">
                        <a:latin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Saavedra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Kwun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2000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Oerlemans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al, 2018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Suh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 Lee, 2017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303" marR="68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Изучается взаимосвязь мотивирующих характеристик работы и удовлетворенности работой, а также поведения и эмоционального состояния работников.</a:t>
                      </a: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Модель удовлетворенности работой удаленных работников.</a:t>
                      </a: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000" dirty="0">
                        <a:latin typeface="+mn-lt"/>
                        <a:ea typeface="Times New Roman"/>
                      </a:endParaRPr>
                    </a:p>
                  </a:txBody>
                  <a:tcPr marL="68303" marR="68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9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Theoretical framework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836712"/>
            <a:ext cx="8496944" cy="530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200" dirty="0">
                <a:solidFill>
                  <a:prstClr val="black"/>
                </a:solidFill>
              </a:rPr>
              <a:t>В настоящее время большинство женщин в России работают как после вступления в брак, так и после рождения ребенка. Доля женщин, занятых в </a:t>
            </a:r>
            <a:r>
              <a:rPr lang="ru-RU" sz="2200" dirty="0" smtClean="0">
                <a:solidFill>
                  <a:prstClr val="black"/>
                </a:solidFill>
              </a:rPr>
              <a:t>сфере ведения </a:t>
            </a:r>
            <a:r>
              <a:rPr lang="ru-RU" sz="2200" dirty="0">
                <a:solidFill>
                  <a:prstClr val="black"/>
                </a:solidFill>
              </a:rPr>
              <a:t>домашнего хозяйства, составляет менее </a:t>
            </a:r>
            <a:r>
              <a:rPr lang="ru-RU" sz="2200" dirty="0" smtClean="0">
                <a:solidFill>
                  <a:prstClr val="black"/>
                </a:solidFill>
              </a:rPr>
              <a:t>5%. 63,3</a:t>
            </a:r>
            <a:r>
              <a:rPr lang="ru-RU" sz="2200" dirty="0">
                <a:solidFill>
                  <a:prstClr val="black"/>
                </a:solidFill>
              </a:rPr>
              <a:t>% женщин </a:t>
            </a:r>
            <a:r>
              <a:rPr lang="ru-RU" sz="2200" dirty="0" smtClean="0">
                <a:solidFill>
                  <a:prstClr val="black"/>
                </a:solidFill>
              </a:rPr>
              <a:t>входят в состав экономически активного населения (60,1</a:t>
            </a:r>
            <a:r>
              <a:rPr lang="ru-RU" sz="2200" dirty="0">
                <a:solidFill>
                  <a:prstClr val="black"/>
                </a:solidFill>
              </a:rPr>
              <a:t>% - занятые, 3,2% - </a:t>
            </a:r>
            <a:r>
              <a:rPr lang="ru-RU" sz="2200" dirty="0" smtClean="0">
                <a:solidFill>
                  <a:prstClr val="black"/>
                </a:solidFill>
              </a:rPr>
              <a:t>безработные. Данные – осень 2019). </a:t>
            </a:r>
            <a:r>
              <a:rPr lang="ru-RU" sz="2200" dirty="0">
                <a:solidFill>
                  <a:prstClr val="black"/>
                </a:solidFill>
              </a:rPr>
              <a:t>В большинстве русских семей работают оба </a:t>
            </a:r>
            <a:r>
              <a:rPr lang="ru-RU" sz="2200" dirty="0" smtClean="0">
                <a:solidFill>
                  <a:prstClr val="black"/>
                </a:solidFill>
              </a:rPr>
              <a:t>родителя.</a:t>
            </a: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200" dirty="0">
                <a:solidFill>
                  <a:prstClr val="black"/>
                </a:solidFill>
              </a:rPr>
              <a:t>Эффективность гибких условий труда для женщин косвенно подтверждается результатами исследований, проведенных в некоторых странах, например, в Канаде (</a:t>
            </a:r>
            <a:r>
              <a:rPr lang="ru-RU" sz="2200" dirty="0" err="1">
                <a:solidFill>
                  <a:prstClr val="black"/>
                </a:solidFill>
              </a:rPr>
              <a:t>Fuller</a:t>
            </a:r>
            <a:r>
              <a:rPr lang="ru-RU" sz="2200" dirty="0">
                <a:solidFill>
                  <a:prstClr val="black"/>
                </a:solidFill>
              </a:rPr>
              <a:t> &amp; </a:t>
            </a:r>
            <a:r>
              <a:rPr lang="ru-RU" sz="2200" dirty="0" err="1">
                <a:solidFill>
                  <a:prstClr val="black"/>
                </a:solidFill>
              </a:rPr>
              <a:t>Hirsh</a:t>
            </a:r>
            <a:r>
              <a:rPr lang="ru-RU" sz="2200" dirty="0">
                <a:solidFill>
                  <a:prstClr val="black"/>
                </a:solidFill>
              </a:rPr>
              <a:t>, 2019), Великобритании (</a:t>
            </a:r>
            <a:r>
              <a:rPr lang="ru-RU" sz="2200" dirty="0" err="1">
                <a:solidFill>
                  <a:prstClr val="black"/>
                </a:solidFill>
              </a:rPr>
              <a:t>Chung</a:t>
            </a:r>
            <a:r>
              <a:rPr lang="ru-RU" sz="2200" dirty="0">
                <a:solidFill>
                  <a:prstClr val="black"/>
                </a:solidFill>
              </a:rPr>
              <a:t> &amp; </a:t>
            </a:r>
            <a:r>
              <a:rPr lang="ru-RU" sz="2200" dirty="0" err="1">
                <a:solidFill>
                  <a:prstClr val="black"/>
                </a:solidFill>
              </a:rPr>
              <a:t>van</a:t>
            </a:r>
            <a:r>
              <a:rPr lang="ru-RU" sz="2200" dirty="0">
                <a:solidFill>
                  <a:prstClr val="black"/>
                </a:solidFill>
              </a:rPr>
              <a:t> </a:t>
            </a:r>
            <a:r>
              <a:rPr lang="ru-RU" sz="2200" dirty="0" err="1">
                <a:solidFill>
                  <a:prstClr val="black"/>
                </a:solidFill>
              </a:rPr>
              <a:t>der</a:t>
            </a:r>
            <a:r>
              <a:rPr lang="ru-RU" sz="2200" dirty="0">
                <a:solidFill>
                  <a:prstClr val="black"/>
                </a:solidFill>
              </a:rPr>
              <a:t> </a:t>
            </a:r>
            <a:r>
              <a:rPr lang="ru-RU" sz="2200" dirty="0" err="1">
                <a:solidFill>
                  <a:prstClr val="black"/>
                </a:solidFill>
              </a:rPr>
              <a:t>Horst</a:t>
            </a:r>
            <a:r>
              <a:rPr lang="ru-RU" sz="2200" dirty="0">
                <a:solidFill>
                  <a:prstClr val="black"/>
                </a:solidFill>
              </a:rPr>
              <a:t> 2018).</a:t>
            </a: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200" dirty="0">
                <a:solidFill>
                  <a:prstClr val="black"/>
                </a:solidFill>
              </a:rPr>
              <a:t>Исследование планов безработных женщин с детьми на Кипре также показало, что женщины очень заинтересованы в гибких рабочих условиях, возможности работать на выходных и телеработе (</a:t>
            </a:r>
            <a:r>
              <a:rPr lang="ru-RU" sz="2200" dirty="0" err="1">
                <a:solidFill>
                  <a:prstClr val="black"/>
                </a:solidFill>
              </a:rPr>
              <a:t>Stavrou</a:t>
            </a:r>
            <a:r>
              <a:rPr lang="ru-RU" sz="2200" dirty="0">
                <a:solidFill>
                  <a:prstClr val="black"/>
                </a:solidFill>
              </a:rPr>
              <a:t> &amp; </a:t>
            </a:r>
            <a:r>
              <a:rPr lang="ru-RU" sz="2200" dirty="0" err="1">
                <a:solidFill>
                  <a:prstClr val="black"/>
                </a:solidFill>
              </a:rPr>
              <a:t>Ierodiakonou</a:t>
            </a:r>
            <a:r>
              <a:rPr lang="ru-RU" sz="2200" dirty="0">
                <a:solidFill>
                  <a:prstClr val="black"/>
                </a:solidFill>
              </a:rPr>
              <a:t> 2011).</a:t>
            </a:r>
            <a:endParaRPr lang="en-US" sz="2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97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ru-RU" sz="2800" b="1" dirty="0" smtClean="0"/>
              <a:t>Method and hypothesis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89768"/>
          </a:xfrm>
        </p:spPr>
        <p:txBody>
          <a:bodyPr>
            <a:normAutofit/>
          </a:bodyPr>
          <a:lstStyle/>
          <a:p>
            <a:pPr algn="just"/>
            <a:r>
              <a:rPr lang="ru-RU" sz="2200" dirty="0"/>
              <a:t>В России </a:t>
            </a:r>
            <a:r>
              <a:rPr lang="ru-RU" sz="2200" dirty="0" smtClean="0"/>
              <a:t>по-прежнему наиболее распространен стандартный </a:t>
            </a:r>
            <a:r>
              <a:rPr lang="ru-RU" sz="2200" dirty="0"/>
              <a:t>тип </a:t>
            </a:r>
            <a:r>
              <a:rPr lang="ru-RU" sz="2200" dirty="0" smtClean="0"/>
              <a:t>занятости: </a:t>
            </a:r>
            <a:r>
              <a:rPr lang="ru-RU" sz="2200" dirty="0"/>
              <a:t>8-часовой рабочий день и пятидневная рабочая неделя.</a:t>
            </a:r>
          </a:p>
          <a:p>
            <a:pPr algn="just"/>
            <a:endParaRPr lang="ru-RU" sz="2200" dirty="0"/>
          </a:p>
          <a:p>
            <a:pPr algn="just"/>
            <a:r>
              <a:rPr lang="ru-RU" sz="2200" dirty="0"/>
              <a:t>По разным экспертным оценкам </a:t>
            </a:r>
            <a:r>
              <a:rPr lang="ru-RU" sz="2200" dirty="0" smtClean="0"/>
              <a:t>доля удаленного рынка труда занимает от  </a:t>
            </a:r>
            <a:r>
              <a:rPr lang="ru-RU" sz="2200" dirty="0"/>
              <a:t>1 до 5–8% в разных регионах страны.</a:t>
            </a:r>
          </a:p>
          <a:p>
            <a:pPr algn="just"/>
            <a:endParaRPr lang="ru-RU" sz="2200" dirty="0"/>
          </a:p>
          <a:p>
            <a:pPr algn="just"/>
            <a:r>
              <a:rPr lang="ru-RU" sz="2200" dirty="0"/>
              <a:t>Гипотеза: дистанционный формат занятости с использованием информационно-коммуникационных технологий (ИКТ) является перспективным направлением для самореализации женщин с маленькими детьми.</a:t>
            </a:r>
            <a:endParaRPr lang="en-US" sz="2200" dirty="0"/>
          </a:p>
          <a:p>
            <a:pPr algn="just"/>
            <a:endParaRPr lang="ru-RU" sz="2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13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b="1" dirty="0" smtClean="0"/>
              <a:t>Методология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89768"/>
          </a:xfrm>
        </p:spPr>
        <p:txBody>
          <a:bodyPr>
            <a:normAutofit/>
          </a:bodyPr>
          <a:lstStyle/>
          <a:p>
            <a:pPr algn="just"/>
            <a:endParaRPr lang="ru-RU" sz="2400" dirty="0"/>
          </a:p>
          <a:p>
            <a:pPr algn="just"/>
            <a:r>
              <a:rPr lang="ru-RU" sz="2400" dirty="0" smtClean="0"/>
              <a:t>Опрос </a:t>
            </a:r>
            <a:r>
              <a:rPr lang="ru-RU" sz="2400" dirty="0"/>
              <a:t>проводился в апреле-мае 2019 года.</a:t>
            </a:r>
          </a:p>
          <a:p>
            <a:pPr algn="just"/>
            <a:r>
              <a:rPr lang="ru-RU" sz="2400" dirty="0"/>
              <a:t>Респонденты: </a:t>
            </a:r>
            <a:r>
              <a:rPr lang="ru-RU" sz="2400" dirty="0" smtClean="0"/>
              <a:t>женщины </a:t>
            </a:r>
            <a:r>
              <a:rPr lang="ru-RU" sz="2400" dirty="0"/>
              <a:t>фертильного возраста (от 15 до 49 лет), постоянно проживающие в Российской Федерации.</a:t>
            </a:r>
          </a:p>
          <a:p>
            <a:pPr algn="just"/>
            <a:r>
              <a:rPr lang="ru-RU" sz="2400" dirty="0" smtClean="0"/>
              <a:t>Метод: поквартирный опрос , случайный </a:t>
            </a:r>
            <a:r>
              <a:rPr lang="ru-RU" sz="2400" dirty="0"/>
              <a:t>выбор.</a:t>
            </a:r>
          </a:p>
          <a:p>
            <a:pPr algn="just"/>
            <a:r>
              <a:rPr lang="ru-RU" sz="2400" dirty="0"/>
              <a:t>Инструмент исследования - анкета авторов.</a:t>
            </a:r>
          </a:p>
          <a:p>
            <a:pPr algn="just"/>
            <a:r>
              <a:rPr lang="ru-RU" sz="2400" dirty="0"/>
              <a:t>Анкета: 16 вопросов, некоторые из них имеют уточняющие </a:t>
            </a:r>
            <a:r>
              <a:rPr lang="ru-RU" sz="2400" dirty="0" err="1"/>
              <a:t>подвопросы</a:t>
            </a:r>
            <a:r>
              <a:rPr lang="ru-RU" sz="2400" dirty="0"/>
              <a:t>.</a:t>
            </a:r>
          </a:p>
          <a:p>
            <a:pPr algn="just"/>
            <a:r>
              <a:rPr lang="ru-RU" sz="2400" dirty="0"/>
              <a:t>Пункты вопросника были разбиты на пять частей в соответствии с их направленностью.</a:t>
            </a:r>
            <a:endParaRPr lang="ru-RU" sz="2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6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V=a×n×100</a:t>
            </a:r>
            <a:r>
              <a:rPr lang="ru-RU" dirty="0"/>
              <a:t>, </a:t>
            </a:r>
            <a:r>
              <a:rPr lang="ru-RU" dirty="0" smtClean="0"/>
              <a:t>где</a:t>
            </a:r>
          </a:p>
          <a:p>
            <a:pPr marL="0" indent="0">
              <a:buNone/>
            </a:pPr>
            <a:r>
              <a:rPr lang="ru-RU" dirty="0" smtClean="0"/>
              <a:t>V </a:t>
            </a:r>
            <a:r>
              <a:rPr lang="ru-RU" dirty="0"/>
              <a:t>– расчетный объем выборки;</a:t>
            </a:r>
          </a:p>
          <a:p>
            <a:pPr marL="0" indent="0">
              <a:buNone/>
            </a:pPr>
            <a:r>
              <a:rPr lang="ru-RU" dirty="0"/>
              <a:t>a – количество вариантов по квотному признаку тип населенного пункта: 3 группы (крупный город, малый город, село);</a:t>
            </a:r>
          </a:p>
          <a:p>
            <a:pPr marL="0" indent="0">
              <a:buNone/>
            </a:pPr>
            <a:r>
              <a:rPr lang="ru-RU" dirty="0"/>
              <a:t>n – количество вариантов по квотному признаку «возраст»: 2 группы.</a:t>
            </a:r>
          </a:p>
          <a:p>
            <a:pPr marL="0" indent="0" algn="ctr">
              <a:buNone/>
            </a:pPr>
            <a:r>
              <a:rPr lang="ru-RU" dirty="0"/>
              <a:t>Расчетный объем выборки составил 600 человек (3×2×100)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Расчет объема выборки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666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8300</TotalTime>
  <Words>2000</Words>
  <Application>Microsoft Office PowerPoint</Application>
  <PresentationFormat>Экран (4:3)</PresentationFormat>
  <Paragraphs>501</Paragraphs>
  <Slides>20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Тема Office</vt:lpstr>
      <vt:lpstr>1_Тема Office</vt:lpstr>
      <vt:lpstr>  Субъективный взгляд женщин на  work-life balance  в координатах дистанционной занятости  </vt:lpstr>
      <vt:lpstr>Распространенность занятости по трудовому договору дистанционной работы</vt:lpstr>
      <vt:lpstr>Рейтинг регионов России по доле удаленных вакансий в общем объеме  рынка вакансий по данным ресурса «HeadHunter.ru (hh.ru)»  составлен автором по данным запроса от 25.01.2019 г.  (данные за период с 25.12.2018 г. по 25.01.2019 г. ) </vt:lpstr>
      <vt:lpstr>Цель и задачи исследования</vt:lpstr>
      <vt:lpstr>Theoretical framework</vt:lpstr>
      <vt:lpstr>Theoretical framework</vt:lpstr>
      <vt:lpstr>Method and hypothesis </vt:lpstr>
      <vt:lpstr>Методология исследования</vt:lpstr>
      <vt:lpstr>Расчет объема выборки</vt:lpstr>
      <vt:lpstr>Презентация PowerPoint</vt:lpstr>
      <vt:lpstr>Results and Findings</vt:lpstr>
      <vt:lpstr>Презентация PowerPoint</vt:lpstr>
      <vt:lpstr>Презентация PowerPoint</vt:lpstr>
      <vt:lpstr>Results and Findings </vt:lpstr>
      <vt:lpstr>Презентация PowerPoint</vt:lpstr>
      <vt:lpstr>Презентация PowerPoint</vt:lpstr>
      <vt:lpstr>Презентация PowerPoint</vt:lpstr>
      <vt:lpstr>Выводы</vt:lpstr>
      <vt:lpstr>Выводы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the intra-organizational environment factors affecting  the workers’ health</dc:title>
  <dc:creator>Саша</dc:creator>
  <cp:lastModifiedBy>Наталья</cp:lastModifiedBy>
  <cp:revision>561</cp:revision>
  <dcterms:created xsi:type="dcterms:W3CDTF">2014-01-29T13:42:07Z</dcterms:created>
  <dcterms:modified xsi:type="dcterms:W3CDTF">2020-04-23T06:15:30Z</dcterms:modified>
</cp:coreProperties>
</file>